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61" r:id="rId4"/>
    <p:sldId id="258" r:id="rId5"/>
    <p:sldId id="259" r:id="rId6"/>
    <p:sldId id="260" r:id="rId7"/>
    <p:sldId id="263" r:id="rId8"/>
    <p:sldId id="264" r:id="rId9"/>
    <p:sldId id="267" r:id="rId10"/>
    <p:sldId id="268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D9D4-5021-41C3-9214-88C0BAE44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A564F-0B0F-4DEC-9C40-F8D464D13C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B5D3D-D941-4730-AE51-DFBB6C84E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90597-E457-45AF-9187-34078626E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3D006-BE2A-48ED-99F0-E4B62469F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12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DCE3B-4A50-4B6F-8511-BDF8AF92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469F09-B2DA-40D4-97D2-6E0DA759A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6B2EB-6385-4FFC-896B-7C7F66F6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8F45B-DC72-4F34-A0C0-8CA320F5B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933B8-9D7F-4EF2-8F46-24C6E844F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062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773D4F-FD7C-4CA0-B02E-B09A2E0FDD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AB37F5-CF14-439A-B773-B880A7843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A874BD-BC1D-4ACA-8D08-67F2C2B74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DD745-D226-4CF7-908E-47DCA7D97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5BC0A-5698-4FC5-88D0-6CA637779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67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AE851-CD32-4F7E-B38F-529C07897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A760E-4016-465F-916F-F781B8A48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0C314-AAB4-4249-8A9A-E53A499D8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6C0E8-C54A-4A52-8B4D-BC35CB187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C2E2C-96B9-4C98-8276-D217C357E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61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785EA-F584-421F-87FD-0D8941220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0F8EF-9FE8-4CAF-8095-07437C559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1EF38-C39E-4AD7-9180-D00E75174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24675-D90C-4300-8CFA-2CD4E07D8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9C237-236B-489E-A16E-15C81F687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98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9C845-8CA8-4B74-BA62-03496DAA5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5936C-B56A-4942-A59C-D889EE4FA0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CCC156-6EAB-476D-8B61-275E3A2698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E582B8-606C-4E96-A53E-658F8E606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437F6-A387-468E-A2D5-ACEEBF322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ED1C8-9EA2-4484-BC50-20C73CCD0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49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873F6-15E0-4A2E-AF85-1048211D6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491B8-D47D-4FF3-95DD-06F6DC648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FF04A1-47DE-45FC-A5BA-B2E1E8BF88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05679A-3FC5-4818-B8FF-9E6C447C48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C4161B-25AE-4F81-82AE-90E813CD48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3456B0-C89E-4DED-B309-C311B784B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0F44E8-389E-478D-9ACD-AA82C0F68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2E4689-A485-437B-B4D7-DDB5EEF44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65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7A17B-BCF0-45A2-A6FD-0D35A0954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2C325A-45D7-4A84-BC16-A5CA3C970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4596D5-A0BD-4303-AC75-6656752A2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5C8707-98A9-4AB6-9412-784711FF8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39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818804-1C1A-4A09-8782-68EDD8276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970C78-4C60-4913-8E83-BD3B878BE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B9DC9F-6698-47AA-81EC-54AA0513A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2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634E5-D85B-4DCB-B170-2DB749E00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BADD5-5295-4565-ABD9-D8043D726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1444AD-97FD-4854-9451-ACE1F2AEBC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8709A9-A261-4C67-9F8C-9A2DC0666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CCD59-0173-4C37-B628-E7B3B9B56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28E427-0A29-4455-BA06-FC9D16BC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05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DCD3D-82DC-446B-AD9E-3603B5363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40AECF-BF24-435C-A323-CF12587ED2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190723-C1BA-4F02-B512-FE5644F71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C8B9DB-124F-4626-9C40-E869AABEE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93141A-3882-4A55-AC9C-0F6A2F3C6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C576F3-DB3C-4FE3-BF10-2C03A2BA0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22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D7A2BB-3F22-4A13-94FF-45233A56E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1FFA3-6B45-4B90-A35E-BEC06C570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B813B-1CFC-4BFC-A13E-AE6F5DBB48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710188-4F4F-4D7B-8BEC-27812D9438DB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1AA59-1F87-49D4-9FE3-6C45524C2D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7B473-ACAC-46B2-9AFA-4DEC900C1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664439-158F-4499-9AB1-1F224DEA5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379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AE5A7-FF3F-4FE9-9E24-DF7AFBE57F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 anchorCtr="1">
            <a:normAutofit/>
          </a:bodyPr>
          <a:lstStyle/>
          <a:p>
            <a:r>
              <a:rPr lang="en-US" sz="3200" dirty="0"/>
              <a:t>Correlation of 2014-2018 Internal US Migration Patterns to Local Cost of Living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250DF4-6D66-4202-A0DE-308CBB599B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Data Analytics Online Boot Camp – September 2020</a:t>
            </a:r>
          </a:p>
          <a:p>
            <a:r>
              <a:rPr lang="en-US" sz="2000" u="sng" dirty="0"/>
              <a:t>Group 6</a:t>
            </a:r>
          </a:p>
          <a:p>
            <a:r>
              <a:rPr lang="en-US" sz="2000" dirty="0"/>
              <a:t>Adam </a:t>
            </a:r>
            <a:r>
              <a:rPr lang="en-US" sz="2000" dirty="0" err="1"/>
              <a:t>Womer</a:t>
            </a:r>
            <a:endParaRPr lang="en-US" sz="2000" dirty="0"/>
          </a:p>
          <a:p>
            <a:r>
              <a:rPr lang="en-US" sz="2000" dirty="0"/>
              <a:t>Dillon </a:t>
            </a:r>
            <a:r>
              <a:rPr lang="en-US" sz="2000" dirty="0" err="1"/>
              <a:t>Hanel</a:t>
            </a:r>
            <a:endParaRPr lang="en-US" sz="2000" dirty="0"/>
          </a:p>
          <a:p>
            <a:r>
              <a:rPr lang="en-US" sz="2000" dirty="0"/>
              <a:t>Valeria </a:t>
            </a:r>
            <a:r>
              <a:rPr lang="en-US" sz="2000" dirty="0" err="1"/>
              <a:t>Sgambati</a:t>
            </a:r>
            <a:endParaRPr lang="en-US" sz="2000" dirty="0"/>
          </a:p>
          <a:p>
            <a:r>
              <a:rPr lang="en-US" sz="2000" dirty="0"/>
              <a:t>Bob Thomson</a:t>
            </a:r>
          </a:p>
        </p:txBody>
      </p:sp>
    </p:spTree>
    <p:extLst>
      <p:ext uri="{BB962C8B-B14F-4D97-AF65-F5344CB8AC3E}">
        <p14:creationId xmlns:p14="http://schemas.microsoft.com/office/powerpoint/2010/main" val="3025700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075F44-DF32-4435-854D-9CFFEF304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535" y="1073080"/>
            <a:ext cx="7985276" cy="471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52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3782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77410-D205-4B24-B4C2-64C6E2827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u="sng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6086-853B-4DF9-BBDE-05664F349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3805"/>
            <a:ext cx="10515600" cy="496315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2400" dirty="0"/>
              <a:t>For many years, news stories have cited the general trend of migration from high cost of living regions to lower cost of living regions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000" dirty="0"/>
              <a:t>“10 reasons why so many people are moving to Texas” – BBC News, May 2013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n-US" sz="1600" dirty="0"/>
              <a:t>(1) Jobs, (2) It’s cheaper, (3) Homes, (4) Low Tax, …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000" dirty="0"/>
              <a:t>“An old Wall Street money manager with $500 billion is moving to Nashville from Manhattan to save money” – CNBC, May 2018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n-US" sz="1600" dirty="0" err="1"/>
              <a:t>AllianceBerstein</a:t>
            </a:r>
            <a:r>
              <a:rPr lang="en-US" sz="1600" dirty="0"/>
              <a:t> CEO Seth Bernstein noted lower living expenses, taxes and housing costs for employees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2400" dirty="0"/>
              <a:t>Our project focused on testing these anecdotal observations against detailed public data available from the Federal government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2400" dirty="0"/>
              <a:t>Due to the substantial differences in the cost of living within states, we focused our analysis on county-level data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2400" dirty="0"/>
              <a:t>Our hypothesis is that differences in local cost of living is strongly correlated to county-level migration patterns</a:t>
            </a:r>
          </a:p>
        </p:txBody>
      </p:sp>
    </p:spTree>
    <p:extLst>
      <p:ext uri="{BB962C8B-B14F-4D97-AF65-F5344CB8AC3E}">
        <p14:creationId xmlns:p14="http://schemas.microsoft.com/office/powerpoint/2010/main" val="2604529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172A8-313F-4DA7-B0ED-5BDEB5F3F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u="sng" dirty="0"/>
              <a:t>Project Flow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C7FD81-76ED-4A15-92B0-2A4781775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780247"/>
            <a:ext cx="639711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396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77410-D205-4B24-B4C2-64C6E2827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u="sng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6086-853B-4DF9-BBDE-05664F349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5713"/>
            <a:ext cx="10515600" cy="4971250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200" dirty="0"/>
              <a:t>Migration patterns obtained from the U.S. Census Bureau</a:t>
            </a:r>
          </a:p>
          <a:p>
            <a:pPr lvl="1">
              <a:spcBef>
                <a:spcPts val="600"/>
              </a:spcBef>
            </a:pPr>
            <a:r>
              <a:rPr lang="en-US" sz="1900" dirty="0"/>
              <a:t>County-level data only available for five-year cumulative periods</a:t>
            </a:r>
            <a:endParaRPr lang="en-US" sz="2000" dirty="0"/>
          </a:p>
          <a:p>
            <a:pPr>
              <a:spcBef>
                <a:spcPts val="1800"/>
              </a:spcBef>
            </a:pPr>
            <a:r>
              <a:rPr lang="en-US" sz="2200" dirty="0"/>
              <a:t>Cost parameters derived from IRS data</a:t>
            </a:r>
          </a:p>
          <a:p>
            <a:pPr lvl="1">
              <a:spcBef>
                <a:spcPts val="600"/>
              </a:spcBef>
            </a:pPr>
            <a:r>
              <a:rPr lang="en-US" sz="1900" dirty="0"/>
              <a:t>Cumulative data based on tax returns published for each tax year based on zip code</a:t>
            </a:r>
          </a:p>
          <a:p>
            <a:pPr lvl="1">
              <a:spcBef>
                <a:spcPts val="600"/>
              </a:spcBef>
            </a:pPr>
            <a:r>
              <a:rPr lang="en-US" sz="1900" dirty="0"/>
              <a:t>Consolidation of data for tax years 2014 through 2018 necessary to provide an appropriate basis of comparison to the five-year cumulative migration data</a:t>
            </a:r>
          </a:p>
          <a:p>
            <a:r>
              <a:rPr lang="en-US" sz="2200" dirty="0"/>
              <a:t>Additional public information required to finalize database</a:t>
            </a:r>
          </a:p>
          <a:p>
            <a:pPr lvl="1">
              <a:spcBef>
                <a:spcPts val="600"/>
              </a:spcBef>
            </a:pPr>
            <a:r>
              <a:rPr lang="en-US" sz="1900" dirty="0"/>
              <a:t>“unitedstateszipcodes.org” provided county location for each zip code</a:t>
            </a:r>
          </a:p>
          <a:p>
            <a:pPr lvl="1">
              <a:spcBef>
                <a:spcPts val="600"/>
              </a:spcBef>
            </a:pPr>
            <a:r>
              <a:rPr lang="en-US" sz="1900" dirty="0"/>
              <a:t>County longitude and latitude available through Wikipedia</a:t>
            </a:r>
          </a:p>
        </p:txBody>
      </p:sp>
    </p:spTree>
    <p:extLst>
      <p:ext uri="{BB962C8B-B14F-4D97-AF65-F5344CB8AC3E}">
        <p14:creationId xmlns:p14="http://schemas.microsoft.com/office/powerpoint/2010/main" val="4215701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77410-D205-4B24-B4C2-64C6E2827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u="sng" dirty="0"/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6086-853B-4DF9-BBDE-05664F349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5713"/>
            <a:ext cx="10515600" cy="4971250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200" dirty="0"/>
              <a:t>Data extraction and transformation performed using Python</a:t>
            </a:r>
          </a:p>
          <a:p>
            <a:pPr lvl="1">
              <a:spcBef>
                <a:spcPts val="600"/>
              </a:spcBef>
            </a:pPr>
            <a:r>
              <a:rPr lang="en-US" sz="1900" dirty="0"/>
              <a:t>Migration data contained 573 fields for over 70 thousand records</a:t>
            </a:r>
          </a:p>
          <a:p>
            <a:pPr lvl="1">
              <a:spcBef>
                <a:spcPts val="600"/>
              </a:spcBef>
            </a:pPr>
            <a:r>
              <a:rPr lang="en-US" sz="1900" dirty="0"/>
              <a:t>IRS data consisted of 153 fields for over 27 thousand records</a:t>
            </a:r>
            <a:endParaRPr lang="en-US" sz="1800" dirty="0"/>
          </a:p>
          <a:p>
            <a:pPr>
              <a:spcBef>
                <a:spcPts val="1800"/>
              </a:spcBef>
            </a:pPr>
            <a:r>
              <a:rPr lang="en-US" sz="2200" dirty="0"/>
              <a:t>Linear regression model developed to test hypothesis</a:t>
            </a:r>
          </a:p>
          <a:p>
            <a:pPr lvl="1">
              <a:spcBef>
                <a:spcPts val="600"/>
              </a:spcBef>
            </a:pPr>
            <a:r>
              <a:rPr lang="en-US" sz="1900" dirty="0"/>
              <a:t>Refinements will be based on outcome of initial model</a:t>
            </a:r>
          </a:p>
          <a:p>
            <a:pPr>
              <a:spcBef>
                <a:spcPts val="1800"/>
              </a:spcBef>
            </a:pPr>
            <a:r>
              <a:rPr lang="en-US" sz="2200" dirty="0"/>
              <a:t>Linear regression metrics will be outlined and reviewed</a:t>
            </a:r>
          </a:p>
          <a:p>
            <a:pPr lvl="1"/>
            <a:r>
              <a:rPr lang="en-US" sz="1900" dirty="0"/>
              <a:t>Focus on r-squared for overall fit and slope associated with cost of living as test of hypothesis</a:t>
            </a:r>
          </a:p>
          <a:p>
            <a:r>
              <a:rPr lang="en-US" sz="2000" dirty="0"/>
              <a:t>Color-coded maps showing</a:t>
            </a:r>
          </a:p>
          <a:p>
            <a:pPr lvl="1"/>
            <a:r>
              <a:rPr lang="en-US" sz="1600" dirty="0"/>
              <a:t>Net migration into (out of) counties</a:t>
            </a:r>
          </a:p>
          <a:p>
            <a:pPr lvl="1"/>
            <a:r>
              <a:rPr lang="en-US" sz="1600" dirty="0"/>
              <a:t>Local costs</a:t>
            </a:r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86125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77410-D205-4B24-B4C2-64C6E2827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u="sng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6086-853B-4DF9-BBDE-05664F349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5713"/>
            <a:ext cx="10515600" cy="4971250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200" dirty="0"/>
              <a:t>1</a:t>
            </a:r>
          </a:p>
          <a:p>
            <a:pPr>
              <a:spcBef>
                <a:spcPts val="1800"/>
              </a:spcBef>
            </a:pPr>
            <a:r>
              <a:rPr lang="en-US" sz="2200" dirty="0"/>
              <a:t>2</a:t>
            </a:r>
          </a:p>
          <a:p>
            <a:pPr>
              <a:spcBef>
                <a:spcPts val="1800"/>
              </a:spcBef>
            </a:pPr>
            <a:r>
              <a:rPr lang="en-US" sz="22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094734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DA007B-3DD0-484E-BF52-67E2C38AE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9" y="914400"/>
            <a:ext cx="9144000" cy="538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827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C8548F-540C-44C3-AAFF-C31AF2DA0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169" y="787969"/>
            <a:ext cx="8964967" cy="528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354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F7B3D1-E8C2-4685-AF0F-0E84C99AB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216" y="712100"/>
            <a:ext cx="8482718" cy="500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413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8095</TotalTime>
  <Words>374</Words>
  <Application>Microsoft Office PowerPoint</Application>
  <PresentationFormat>Widescreen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Correlation of 2014-2018 Internal US Migration Patterns to Local Cost of Living</vt:lpstr>
      <vt:lpstr>Project Overview</vt:lpstr>
      <vt:lpstr>Project Flow</vt:lpstr>
      <vt:lpstr>Data Sources</vt:lpstr>
      <vt:lpstr>Data Analysis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 Thomson</dc:creator>
  <cp:lastModifiedBy>Bob Thomson</cp:lastModifiedBy>
  <cp:revision>19</cp:revision>
  <dcterms:created xsi:type="dcterms:W3CDTF">2021-03-12T00:31:49Z</dcterms:created>
  <dcterms:modified xsi:type="dcterms:W3CDTF">2021-03-23T22:27:50Z</dcterms:modified>
</cp:coreProperties>
</file>